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2"/>
          <p:cNvSpPr/>
          <p:nvPr/>
        </p:nvSpPr>
        <p:spPr>
          <a:xfrm>
            <a:off x="5920340" y="-491728"/>
            <a:ext cx="4142418" cy="41148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5" name="Freeform 3"/>
          <p:cNvSpPr/>
          <p:nvPr/>
        </p:nvSpPr>
        <p:spPr>
          <a:xfrm>
            <a:off x="-17837" y="6074780"/>
            <a:ext cx="3827149" cy="4114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6" name="Freeform 4"/>
          <p:cNvSpPr/>
          <p:nvPr/>
        </p:nvSpPr>
        <p:spPr>
          <a:xfrm>
            <a:off x="13566753" y="307798"/>
            <a:ext cx="3281665" cy="317271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7" name="TextBox 15"/>
          <p:cNvSpPr txBox="1"/>
          <p:nvPr/>
        </p:nvSpPr>
        <p:spPr>
          <a:xfrm>
            <a:off x="3877719" y="5870636"/>
            <a:ext cx="10532562" cy="54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300"/>
              </a:lnSpc>
              <a:defRPr spc="1152" sz="3600">
                <a:solidFill>
                  <a:srgbClr val="FFBD59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HACKTOBERFEST 1.0</a:t>
            </a:r>
          </a:p>
        </p:txBody>
      </p:sp>
      <p:sp>
        <p:nvSpPr>
          <p:cNvPr id="98" name="TextBox 16"/>
          <p:cNvSpPr txBox="1"/>
          <p:nvPr/>
        </p:nvSpPr>
        <p:spPr>
          <a:xfrm>
            <a:off x="726123" y="3768809"/>
            <a:ext cx="16477286" cy="1813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4400"/>
              </a:lnSpc>
              <a:defRPr sz="12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defRPr>
            </a:lvl1pPr>
          </a:lstStyle>
          <a:p>
            <a:pPr/>
            <a:r>
              <a:t>TEAM NAME : REX</a:t>
            </a:r>
          </a:p>
        </p:txBody>
      </p:sp>
      <p:pic>
        <p:nvPicPr>
          <p:cNvPr id="99" name="Picture 17" descr="Picture 1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2600" y="-266700"/>
            <a:ext cx="4761906" cy="4761906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TEAM REX MEMBERS…"/>
          <p:cNvSpPr txBox="1"/>
          <p:nvPr/>
        </p:nvSpPr>
        <p:spPr>
          <a:xfrm>
            <a:off x="12973047" y="7788095"/>
            <a:ext cx="5110884" cy="198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500">
                <a:solidFill>
                  <a:srgbClr val="DDDDDD"/>
                </a:solidFill>
              </a:defRPr>
            </a:pPr>
            <a:r>
              <a:t>TEAM REX MEMBERS</a:t>
            </a:r>
          </a:p>
          <a:p>
            <a:pPr>
              <a:defRPr sz="2500">
                <a:solidFill>
                  <a:srgbClr val="DDDDDD"/>
                </a:solidFill>
              </a:defRPr>
            </a:pPr>
          </a:p>
          <a:p>
            <a:pPr marL="300789" indent="-300789">
              <a:buSzPct val="100000"/>
              <a:buAutoNum type="arabicParenR" startAt="1"/>
              <a:defRPr sz="2500">
                <a:solidFill>
                  <a:srgbClr val="DDDDDD"/>
                </a:solidFill>
              </a:defRPr>
            </a:pPr>
            <a:r>
              <a:t>RAYAN MOHAMMED - 22BCE8791</a:t>
            </a:r>
          </a:p>
          <a:p>
            <a:pPr marL="300789" indent="-300789">
              <a:buSzPct val="100000"/>
              <a:buAutoNum type="arabicParenR" startAt="1"/>
              <a:defRPr sz="2500">
                <a:solidFill>
                  <a:srgbClr val="DDDDDD"/>
                </a:solidFill>
              </a:defRPr>
            </a:pPr>
            <a:r>
              <a:t>JOEL SINO-22BME7015</a:t>
            </a:r>
          </a:p>
          <a:p>
            <a:pPr marL="300789" indent="-300789">
              <a:buSzPct val="100000"/>
              <a:buAutoNum type="arabicParenR" startAt="1"/>
              <a:defRPr sz="2500">
                <a:solidFill>
                  <a:srgbClr val="DDDDDD"/>
                </a:solidFill>
              </a:defRPr>
            </a:pPr>
            <a:r>
              <a:t>ABHISHEK BIJU-22BCE8439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3" name="Freeform 3"/>
          <p:cNvSpPr/>
          <p:nvPr/>
        </p:nvSpPr>
        <p:spPr>
          <a:xfrm>
            <a:off x="12709333" y="-2295046"/>
            <a:ext cx="8775807" cy="87758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4" name="TextBox 5"/>
          <p:cNvSpPr txBox="1"/>
          <p:nvPr/>
        </p:nvSpPr>
        <p:spPr>
          <a:xfrm>
            <a:off x="322009" y="1412379"/>
            <a:ext cx="8005710" cy="203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900"/>
              </a:lnSpc>
              <a:defRPr sz="7900">
                <a:solidFill>
                  <a:srgbClr val="F5F5F3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</a:lstStyle>
          <a:p>
            <a:pPr/>
            <a:r>
              <a:t>Problem statement:2</a:t>
            </a:r>
          </a:p>
        </p:txBody>
      </p:sp>
      <p:sp>
        <p:nvSpPr>
          <p:cNvPr id="105" name="TextBox 6"/>
          <p:cNvSpPr txBox="1"/>
          <p:nvPr/>
        </p:nvSpPr>
        <p:spPr>
          <a:xfrm>
            <a:off x="476548" y="4089770"/>
            <a:ext cx="7696632" cy="393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900"/>
              </a:lnSpc>
              <a:defRPr sz="3400">
                <a:solidFill>
                  <a:srgbClr val="F5F5F3"/>
                </a:solidFill>
                <a:latin typeface="Mont Bold"/>
                <a:ea typeface="Mont Bold"/>
                <a:cs typeface="Mont Bold"/>
                <a:sym typeface="Mont Bold"/>
              </a:defRPr>
            </a:lvl1pPr>
          </a:lstStyle>
          <a:p>
            <a:pPr/>
            <a:r>
              <a:t>ONLINE COOKBOOK</a:t>
            </a:r>
          </a:p>
        </p:txBody>
      </p:sp>
      <p:sp>
        <p:nvSpPr>
          <p:cNvPr id="106" name="TextBox 7"/>
          <p:cNvSpPr txBox="1"/>
          <p:nvPr/>
        </p:nvSpPr>
        <p:spPr>
          <a:xfrm>
            <a:off x="903090" y="5124426"/>
            <a:ext cx="7696632" cy="329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900"/>
              </a:lnSpc>
              <a:defRPr sz="1900">
                <a:solidFill>
                  <a:srgbClr val="F5F5F3"/>
                </a:solidFill>
                <a:latin typeface="Mont Bold"/>
                <a:ea typeface="Mont Bold"/>
                <a:cs typeface="Mont Bold"/>
                <a:sym typeface="Mont Bold"/>
              </a:defRPr>
            </a:pPr>
            <a:r>
              <a:t>Build a standout cooking recipe website with</a:t>
            </a:r>
          </a:p>
          <a:p>
            <a:pPr>
              <a:lnSpc>
                <a:spcPts val="2900"/>
              </a:lnSpc>
              <a:defRPr sz="1900">
                <a:solidFill>
                  <a:srgbClr val="F5F5F3"/>
                </a:solidFill>
                <a:latin typeface="Mont Bold"/>
                <a:ea typeface="Mont Bold"/>
                <a:cs typeface="Mont Bold"/>
                <a:sym typeface="Mont Bold"/>
              </a:defRPr>
            </a:pPr>
            <a:r>
              <a:t>a user-friendly search engine, enabling</a:t>
            </a:r>
          </a:p>
          <a:p>
            <a:pPr>
              <a:lnSpc>
                <a:spcPts val="2900"/>
              </a:lnSpc>
              <a:defRPr sz="1900">
                <a:solidFill>
                  <a:srgbClr val="F5F5F3"/>
                </a:solidFill>
                <a:latin typeface="Mont Bold"/>
                <a:ea typeface="Mont Bold"/>
                <a:cs typeface="Mont Bold"/>
                <a:sym typeface="Mont Bold"/>
              </a:defRPr>
            </a:pPr>
            <a:r>
              <a:t>recipe searches by keywords. Include an</a:t>
            </a:r>
          </a:p>
          <a:p>
            <a:pPr>
              <a:lnSpc>
                <a:spcPts val="2900"/>
              </a:lnSpc>
              <a:defRPr sz="1900">
                <a:solidFill>
                  <a:srgbClr val="F5F5F3"/>
                </a:solidFill>
                <a:latin typeface="Mont Bold"/>
                <a:ea typeface="Mont Bold"/>
                <a:cs typeface="Mont Bold"/>
                <a:sym typeface="Mont Bold"/>
              </a:defRPr>
            </a:pPr>
            <a:r>
              <a:t>ingredient-based search feature, displaying</a:t>
            </a:r>
          </a:p>
          <a:p>
            <a:pPr>
              <a:lnSpc>
                <a:spcPts val="2900"/>
              </a:lnSpc>
              <a:defRPr sz="1900">
                <a:solidFill>
                  <a:srgbClr val="F5F5F3"/>
                </a:solidFill>
                <a:latin typeface="Mont Bold"/>
                <a:ea typeface="Mont Bold"/>
                <a:cs typeface="Mont Bold"/>
                <a:sym typeface="Mont Bold"/>
              </a:defRPr>
            </a:pPr>
            <a:r>
              <a:t>recipes that can be made with available</a:t>
            </a:r>
          </a:p>
          <a:p>
            <a:pPr>
              <a:lnSpc>
                <a:spcPts val="2900"/>
              </a:lnSpc>
              <a:defRPr sz="1900">
                <a:solidFill>
                  <a:srgbClr val="F5F5F3"/>
                </a:solidFill>
                <a:latin typeface="Mont Bold"/>
                <a:ea typeface="Mont Bold"/>
                <a:cs typeface="Mont Bold"/>
                <a:sym typeface="Mont Bold"/>
              </a:defRPr>
            </a:pPr>
            <a:r>
              <a:t>ingredients and sorting them by increasing</a:t>
            </a:r>
          </a:p>
          <a:p>
            <a:pPr>
              <a:lnSpc>
                <a:spcPts val="2900"/>
              </a:lnSpc>
              <a:defRPr sz="1900">
                <a:solidFill>
                  <a:srgbClr val="F5F5F3"/>
                </a:solidFill>
                <a:latin typeface="Mont Bold"/>
                <a:ea typeface="Mont Bold"/>
                <a:cs typeface="Mont Bold"/>
                <a:sym typeface="Mont Bold"/>
              </a:defRPr>
            </a:pPr>
            <a:r>
              <a:t>the number of missing items. Categorise</a:t>
            </a:r>
          </a:p>
          <a:p>
            <a:pPr>
              <a:lnSpc>
                <a:spcPts val="2900"/>
              </a:lnSpc>
              <a:defRPr sz="1900">
                <a:solidFill>
                  <a:srgbClr val="F5F5F3"/>
                </a:solidFill>
                <a:latin typeface="Mont Bold"/>
                <a:ea typeface="Mont Bold"/>
                <a:cs typeface="Mont Bold"/>
                <a:sym typeface="Mont Bold"/>
              </a:defRPr>
            </a:pPr>
            <a:r>
              <a:t>recipes by cuisine, cost, and preparation</a:t>
            </a:r>
          </a:p>
          <a:p>
            <a:pPr>
              <a:lnSpc>
                <a:spcPts val="2900"/>
              </a:lnSpc>
              <a:defRPr sz="1900">
                <a:solidFill>
                  <a:srgbClr val="F5F5F3"/>
                </a:solidFill>
                <a:latin typeface="Mont Bold"/>
                <a:ea typeface="Mont Bold"/>
                <a:cs typeface="Mont Bold"/>
                <a:sym typeface="Mont Bold"/>
              </a:defRPr>
            </a:pPr>
            <a:r>
              <a:t>time.</a:t>
            </a:r>
          </a:p>
        </p:txBody>
      </p:sp>
      <p:pic>
        <p:nvPicPr>
          <p:cNvPr id="10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39770" y="1916464"/>
            <a:ext cx="10020081" cy="6454072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Freeform 4"/>
          <p:cNvSpPr/>
          <p:nvPr/>
        </p:nvSpPr>
        <p:spPr>
          <a:xfrm>
            <a:off x="7171020" y="-313215"/>
            <a:ext cx="3945959" cy="481214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Freeform 12"/>
          <p:cNvSpPr/>
          <p:nvPr/>
        </p:nvSpPr>
        <p:spPr>
          <a:xfrm rot="15981021">
            <a:off x="12876563" y="6861798"/>
            <a:ext cx="946496" cy="341079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2" name="Freeform 3"/>
          <p:cNvSpPr/>
          <p:nvPr/>
        </p:nvSpPr>
        <p:spPr>
          <a:xfrm>
            <a:off x="14328708" y="-3650166"/>
            <a:ext cx="8775807" cy="87758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15" name="Group 10"/>
          <p:cNvGrpSpPr/>
          <p:nvPr/>
        </p:nvGrpSpPr>
        <p:grpSpPr>
          <a:xfrm>
            <a:off x="8738557" y="1525610"/>
            <a:ext cx="7804208" cy="1570540"/>
            <a:chOff x="0" y="0"/>
            <a:chExt cx="7804207" cy="1570539"/>
          </a:xfrm>
        </p:grpSpPr>
        <p:sp>
          <p:nvSpPr>
            <p:cNvPr id="113" name="TextBox 11"/>
            <p:cNvSpPr/>
            <p:nvPr/>
          </p:nvSpPr>
          <p:spPr>
            <a:xfrm>
              <a:off x="0" y="1570539"/>
              <a:ext cx="762648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ts val="3700"/>
                </a:lnSpc>
                <a:defRPr sz="29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defRPr>
              </a:pPr>
            </a:p>
            <a:p>
              <a:pPr>
                <a:lnSpc>
                  <a:spcPts val="3700"/>
                </a:lnSpc>
                <a:defRPr sz="29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defRPr>
              </a:pPr>
            </a:p>
            <a:p>
              <a:pPr>
                <a:lnSpc>
                  <a:spcPts val="3700"/>
                </a:lnSpc>
                <a:defRPr sz="29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defRPr>
              </a:pPr>
              <a:r>
                <a:t>@)Recipe Hub - A comprehensive cooking  recipe website."</a:t>
              </a:r>
            </a:p>
            <a:p>
              <a:pPr>
                <a:lnSpc>
                  <a:spcPts val="3700"/>
                </a:lnSpc>
                <a:defRPr sz="29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defRPr>
              </a:pPr>
              <a:r>
                <a:t>user-friendly search, ingredient-based search, categorisation by cuisine, cost, and preparation time.</a:t>
              </a:r>
            </a:p>
            <a:p>
              <a:pPr>
                <a:lnSpc>
                  <a:spcPts val="3700"/>
                </a:lnSpc>
                <a:defRPr sz="29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defRPr>
              </a:pPr>
            </a:p>
            <a:p>
              <a:pPr>
                <a:lnSpc>
                  <a:spcPts val="3700"/>
                </a:lnSpc>
                <a:defRPr sz="29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defRPr>
              </a:pPr>
              <a:r>
                <a:t>@) We have developed this innovative      cookbook software to explore various new recipes and also prepare a food with the readily available ingredients at home or workplace by providing a  userfriendly search engine.</a:t>
              </a:r>
            </a:p>
          </p:txBody>
        </p:sp>
        <p:sp>
          <p:nvSpPr>
            <p:cNvPr id="114" name="TextBox 12"/>
            <p:cNvSpPr/>
            <p:nvPr/>
          </p:nvSpPr>
          <p:spPr>
            <a:xfrm>
              <a:off x="177725" y="0"/>
              <a:ext cx="7626483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9600"/>
                </a:lnSpc>
                <a:defRPr sz="960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defRPr>
              </a:lvl1pPr>
            </a:lstStyle>
            <a:p>
              <a:pPr/>
              <a:r>
                <a:t>Solution</a:t>
              </a:r>
            </a:p>
          </p:txBody>
        </p:sp>
      </p:grpSp>
      <p:sp>
        <p:nvSpPr>
          <p:cNvPr id="116" name="Freeform 6"/>
          <p:cNvSpPr/>
          <p:nvPr/>
        </p:nvSpPr>
        <p:spPr>
          <a:xfrm>
            <a:off x="-887155" y="-56683"/>
            <a:ext cx="3488409" cy="591255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1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4418" y="2063757"/>
            <a:ext cx="6715364" cy="4468769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Freeform 4"/>
          <p:cNvSpPr/>
          <p:nvPr/>
        </p:nvSpPr>
        <p:spPr>
          <a:xfrm rot="15981021">
            <a:off x="6159178" y="4709379"/>
            <a:ext cx="946496" cy="341079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9" name="Freeform 5"/>
          <p:cNvSpPr/>
          <p:nvPr/>
        </p:nvSpPr>
        <p:spPr>
          <a:xfrm>
            <a:off x="355452" y="4659402"/>
            <a:ext cx="3688198" cy="533818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2" name="Freeform 3"/>
          <p:cNvSpPr/>
          <p:nvPr/>
        </p:nvSpPr>
        <p:spPr>
          <a:xfrm>
            <a:off x="-3012179" y="-3359204"/>
            <a:ext cx="7088152" cy="70881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3" name="TextBox 5"/>
          <p:cNvSpPr txBox="1"/>
          <p:nvPr/>
        </p:nvSpPr>
        <p:spPr>
          <a:xfrm>
            <a:off x="748551" y="1074517"/>
            <a:ext cx="8005710" cy="203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900"/>
              </a:lnSpc>
              <a:defRPr sz="7900">
                <a:solidFill>
                  <a:srgbClr val="F5F5F3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</a:lstStyle>
          <a:p>
            <a:pPr/>
            <a:r>
              <a:t>Key Features and Functionality</a:t>
            </a:r>
          </a:p>
        </p:txBody>
      </p:sp>
      <p:sp>
        <p:nvSpPr>
          <p:cNvPr id="124" name="Group 6"/>
          <p:cNvSpPr/>
          <p:nvPr/>
        </p:nvSpPr>
        <p:spPr>
          <a:xfrm>
            <a:off x="855187" y="4075516"/>
            <a:ext cx="9118397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300"/>
              </a:lnSpc>
              <a:defRPr sz="31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Simple keyword-based recipe search</a:t>
            </a:r>
          </a:p>
          <a:p>
            <a:pPr>
              <a:lnSpc>
                <a:spcPts val="3300"/>
              </a:lnSpc>
              <a:defRPr sz="31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</a:p>
          <a:p>
            <a:pPr>
              <a:lnSpc>
                <a:spcPts val="3300"/>
              </a:lnSpc>
              <a:defRPr sz="22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@)Auto-suggestions for search terms</a:t>
            </a:r>
          </a:p>
          <a:p>
            <a:pPr>
              <a:lnSpc>
                <a:spcPts val="3300"/>
              </a:lnSpc>
              <a:defRPr sz="22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@)Advanced filters for precise results</a:t>
            </a:r>
          </a:p>
          <a:p>
            <a:pPr>
              <a:lnSpc>
                <a:spcPts val="3300"/>
              </a:lnSpc>
              <a:defRPr sz="22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</a:p>
          <a:p>
            <a:pPr>
              <a:lnSpc>
                <a:spcPts val="3300"/>
              </a:lnSpc>
              <a:defRPr sz="22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@)Users can input available ingredients</a:t>
            </a:r>
          </a:p>
          <a:p>
            <a:pPr>
              <a:lnSpc>
                <a:spcPts val="3300"/>
              </a:lnSpc>
              <a:defRPr sz="22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@)Recipes displayed, sorted by missing items</a:t>
            </a:r>
          </a:p>
          <a:p>
            <a:pPr>
              <a:lnSpc>
                <a:spcPts val="3300"/>
              </a:lnSpc>
              <a:defRPr sz="22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@)Quantity adjustment for available ingredients</a:t>
            </a:r>
          </a:p>
          <a:p>
            <a:pPr>
              <a:lnSpc>
                <a:spcPts val="3300"/>
              </a:lnSpc>
              <a:defRPr sz="22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</a:p>
          <a:p>
            <a:pPr>
              <a:lnSpc>
                <a:spcPts val="3300"/>
              </a:lnSpc>
              <a:defRPr sz="22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@)By Cuisine: Explore various global cuisines</a:t>
            </a:r>
          </a:p>
          <a:p>
            <a:pPr>
              <a:lnSpc>
                <a:spcPts val="3300"/>
              </a:lnSpc>
              <a:defRPr sz="22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@)By Cost: Sort recipes by budget</a:t>
            </a:r>
          </a:p>
          <a:p>
            <a:pPr>
              <a:lnSpc>
                <a:spcPts val="3300"/>
              </a:lnSpc>
              <a:defRPr sz="22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@)By Preparation Time: Find recipes that match available time</a:t>
            </a:r>
          </a:p>
        </p:txBody>
      </p:sp>
      <p:sp>
        <p:nvSpPr>
          <p:cNvPr id="125" name="Freeform 10"/>
          <p:cNvSpPr/>
          <p:nvPr/>
        </p:nvSpPr>
        <p:spPr>
          <a:xfrm>
            <a:off x="15143243" y="1121864"/>
            <a:ext cx="4199973" cy="71185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56189" y="1726533"/>
            <a:ext cx="5471538" cy="590926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Freeform 4"/>
          <p:cNvSpPr/>
          <p:nvPr/>
        </p:nvSpPr>
        <p:spPr>
          <a:xfrm>
            <a:off x="9215103" y="-151211"/>
            <a:ext cx="3945960" cy="481214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8" name="Freeform 14"/>
          <p:cNvSpPr/>
          <p:nvPr/>
        </p:nvSpPr>
        <p:spPr>
          <a:xfrm rot="15981021">
            <a:off x="12444887" y="5724352"/>
            <a:ext cx="946496" cy="341079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33" name="Group 3"/>
          <p:cNvGrpSpPr/>
          <p:nvPr/>
        </p:nvGrpSpPr>
        <p:grpSpPr>
          <a:xfrm>
            <a:off x="8488709" y="2456641"/>
            <a:ext cx="8408404" cy="1556582"/>
            <a:chOff x="0" y="0"/>
            <a:chExt cx="8408403" cy="1556581"/>
          </a:xfrm>
        </p:grpSpPr>
        <p:sp>
          <p:nvSpPr>
            <p:cNvPr id="131" name="TextBox 4"/>
            <p:cNvSpPr/>
            <p:nvPr/>
          </p:nvSpPr>
          <p:spPr>
            <a:xfrm>
              <a:off x="0" y="0"/>
              <a:ext cx="840840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8000"/>
                </a:lnSpc>
                <a:defRPr sz="8000">
                  <a:solidFill>
                    <a:srgbClr val="F5F5F3"/>
                  </a:solidFill>
                  <a:latin typeface="League Spartan"/>
                  <a:ea typeface="League Spartan"/>
                  <a:cs typeface="League Spartan"/>
                  <a:sym typeface="League Spartan"/>
                </a:defRPr>
              </a:lvl1pPr>
            </a:lstStyle>
            <a:p>
              <a:pPr/>
              <a:r>
                <a:t>Social impact</a:t>
              </a:r>
            </a:p>
          </p:txBody>
        </p:sp>
        <p:sp>
          <p:nvSpPr>
            <p:cNvPr id="132" name="TextBox 5"/>
            <p:cNvSpPr/>
            <p:nvPr/>
          </p:nvSpPr>
          <p:spPr>
            <a:xfrm>
              <a:off x="0" y="1556581"/>
              <a:ext cx="840840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ts val="3700"/>
                </a:lnSpc>
                <a:defRPr sz="2500">
                  <a:solidFill>
                    <a:srgbClr val="F5F5F3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defRPr>
              </a:pPr>
              <a:r>
                <a:t>@)Empowering individuals to cook more at home.</a:t>
              </a:r>
            </a:p>
            <a:p>
              <a:pPr>
                <a:lnSpc>
                  <a:spcPts val="3700"/>
                </a:lnSpc>
                <a:defRPr sz="2500">
                  <a:solidFill>
                    <a:srgbClr val="F5F5F3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defRPr>
              </a:pPr>
            </a:p>
            <a:p>
              <a:pPr>
                <a:lnSpc>
                  <a:spcPts val="3700"/>
                </a:lnSpc>
                <a:defRPr sz="2500">
                  <a:solidFill>
                    <a:srgbClr val="F5F5F3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defRPr>
              </a:pPr>
              <a:r>
                <a:t>@)Saving time and money with cost-effective recipes.</a:t>
              </a:r>
            </a:p>
            <a:p>
              <a:pPr>
                <a:lnSpc>
                  <a:spcPts val="3700"/>
                </a:lnSpc>
                <a:defRPr sz="2500">
                  <a:solidFill>
                    <a:srgbClr val="F5F5F3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defRPr>
              </a:pPr>
            </a:p>
            <a:p>
              <a:pPr>
                <a:lnSpc>
                  <a:spcPts val="3700"/>
                </a:lnSpc>
                <a:defRPr sz="2500">
                  <a:solidFill>
                    <a:srgbClr val="F5F5F3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defRPr>
              </a:pPr>
              <a:r>
                <a:t>@)Expanding culinary horizons through diverse cuisines.</a:t>
              </a:r>
            </a:p>
            <a:p>
              <a:pPr>
                <a:lnSpc>
                  <a:spcPts val="3700"/>
                </a:lnSpc>
                <a:defRPr sz="2500">
                  <a:solidFill>
                    <a:srgbClr val="F5F5F3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defRPr>
              </a:pPr>
            </a:p>
            <a:p>
              <a:pPr>
                <a:lnSpc>
                  <a:spcPts val="3700"/>
                </a:lnSpc>
                <a:defRPr sz="2500">
                  <a:solidFill>
                    <a:srgbClr val="F5F5F3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defRPr>
              </a:pPr>
              <a:r>
                <a:t>@)Reducing food waste by helping users use what they have.</a:t>
              </a:r>
            </a:p>
            <a:p>
              <a:pPr>
                <a:lnSpc>
                  <a:spcPts val="3700"/>
                </a:lnSpc>
                <a:defRPr sz="2500">
                  <a:solidFill>
                    <a:srgbClr val="F5F5F3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defRPr>
              </a:pPr>
              <a:r>
                <a:t>@)Promoting healthier eating habits through home-cooked meals.</a:t>
              </a:r>
            </a:p>
            <a:p>
              <a:pPr>
                <a:lnSpc>
                  <a:spcPts val="3700"/>
                </a:lnSpc>
                <a:defRPr sz="2500">
                  <a:solidFill>
                    <a:srgbClr val="F5F5F3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defRPr>
              </a:pPr>
              <a:r>
                <a:t>@)Encouraging social connections through shared cooking experiences.</a:t>
              </a:r>
            </a:p>
          </p:txBody>
        </p:sp>
      </p:grpSp>
      <p:sp>
        <p:nvSpPr>
          <p:cNvPr id="134" name="Freeform 8"/>
          <p:cNvSpPr/>
          <p:nvPr/>
        </p:nvSpPr>
        <p:spPr>
          <a:xfrm rot="248256">
            <a:off x="-315798" y="200631"/>
            <a:ext cx="6732780" cy="839480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4205" y="2550171"/>
            <a:ext cx="4583678" cy="3375817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Freeform 12"/>
          <p:cNvSpPr/>
          <p:nvPr/>
        </p:nvSpPr>
        <p:spPr>
          <a:xfrm rot="15981021">
            <a:off x="4486394" y="4306816"/>
            <a:ext cx="946496" cy="341079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9" name="Freeform 3"/>
          <p:cNvSpPr/>
          <p:nvPr/>
        </p:nvSpPr>
        <p:spPr>
          <a:xfrm>
            <a:off x="-3012179" y="-3359204"/>
            <a:ext cx="7088152" cy="70881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0" name="TextBox 4"/>
          <p:cNvSpPr txBox="1"/>
          <p:nvPr/>
        </p:nvSpPr>
        <p:spPr>
          <a:xfrm>
            <a:off x="1410670" y="191232"/>
            <a:ext cx="5970166" cy="1933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500"/>
              </a:lnSpc>
              <a:defRPr sz="7500">
                <a:solidFill>
                  <a:srgbClr val="F5F5F3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</a:lstStyle>
          <a:p>
            <a:pPr/>
            <a:r>
              <a:t>Revenue Model</a:t>
            </a:r>
          </a:p>
        </p:txBody>
      </p:sp>
      <p:sp>
        <p:nvSpPr>
          <p:cNvPr id="141" name="TextBox 5"/>
          <p:cNvSpPr txBox="1"/>
          <p:nvPr/>
        </p:nvSpPr>
        <p:spPr>
          <a:xfrm>
            <a:off x="1410670" y="2453009"/>
            <a:ext cx="5970166" cy="7724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900"/>
              </a:lnSpc>
              <a:defRPr sz="2200">
                <a:solidFill>
                  <a:srgbClr val="F5F5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@)Display Ads: Use ad networks like Google AdSense for revenue based on impressions and clicks.</a:t>
            </a:r>
          </a:p>
          <a:p>
            <a:pPr>
              <a:lnSpc>
                <a:spcPts val="2900"/>
              </a:lnSpc>
              <a:defRPr sz="2200">
                <a:solidFill>
                  <a:srgbClr val="F5F5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</a:p>
          <a:p>
            <a:pPr>
              <a:lnSpc>
                <a:spcPts val="2900"/>
              </a:lnSpc>
              <a:defRPr sz="2200">
                <a:solidFill>
                  <a:srgbClr val="F5F5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@)Affiliate Marketing: Partner with cooking-related companies and earn commissions on sales through affiliate links.</a:t>
            </a:r>
          </a:p>
          <a:p>
            <a:pPr>
              <a:lnSpc>
                <a:spcPts val="2900"/>
              </a:lnSpc>
              <a:defRPr sz="2200">
                <a:solidFill>
                  <a:srgbClr val="F5F5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</a:p>
          <a:p>
            <a:pPr>
              <a:lnSpc>
                <a:spcPts val="2900"/>
              </a:lnSpc>
              <a:defRPr sz="2200">
                <a:solidFill>
                  <a:srgbClr val="F5F5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@)Subscription Model: Offer premium subscriptions for exclusive content and ad-free experience.</a:t>
            </a:r>
          </a:p>
          <a:p>
            <a:pPr>
              <a:lnSpc>
                <a:spcPts val="2900"/>
              </a:lnSpc>
              <a:defRPr sz="2200">
                <a:solidFill>
                  <a:srgbClr val="F5F5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</a:p>
          <a:p>
            <a:pPr>
              <a:lnSpc>
                <a:spcPts val="2900"/>
              </a:lnSpc>
              <a:defRPr sz="2200">
                <a:solidFill>
                  <a:srgbClr val="F5F5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@)eCommerce: Sell branded merchandise, cooking equipment, or premium ingredients.</a:t>
            </a:r>
          </a:p>
          <a:p>
            <a:pPr>
              <a:lnSpc>
                <a:spcPts val="2900"/>
              </a:lnSpc>
              <a:defRPr sz="2200">
                <a:solidFill>
                  <a:srgbClr val="F5F5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Sponsored Content: Collaborate with food brands for sponsored recipes and featured ingredients.</a:t>
            </a:r>
          </a:p>
          <a:p>
            <a:pPr>
              <a:lnSpc>
                <a:spcPts val="2900"/>
              </a:lnSpc>
              <a:defRPr sz="2200">
                <a:solidFill>
                  <a:srgbClr val="F5F5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</a:p>
          <a:p>
            <a:pPr>
              <a:lnSpc>
                <a:spcPts val="2900"/>
              </a:lnSpc>
              <a:defRPr sz="2200">
                <a:solidFill>
                  <a:srgbClr val="F5F5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@)Recipe Book Sales: Publish cookbooks and sell through your website or third-party platforms like Amazon.</a:t>
            </a:r>
          </a:p>
        </p:txBody>
      </p:sp>
      <p:sp>
        <p:nvSpPr>
          <p:cNvPr id="142" name="Freeform 6"/>
          <p:cNvSpPr/>
          <p:nvPr/>
        </p:nvSpPr>
        <p:spPr>
          <a:xfrm>
            <a:off x="13231496" y="830322"/>
            <a:ext cx="4199974" cy="711859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00603" y="2434723"/>
            <a:ext cx="7435807" cy="3909796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Freeform 11"/>
          <p:cNvSpPr/>
          <p:nvPr/>
        </p:nvSpPr>
        <p:spPr>
          <a:xfrm>
            <a:off x="8880484" y="1595321"/>
            <a:ext cx="2851364" cy="128311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5" name="Freeform 7"/>
          <p:cNvSpPr/>
          <p:nvPr/>
        </p:nvSpPr>
        <p:spPr>
          <a:xfrm>
            <a:off x="8217242" y="3100756"/>
            <a:ext cx="3688199" cy="533818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8" name="Freeform 3"/>
          <p:cNvSpPr/>
          <p:nvPr/>
        </p:nvSpPr>
        <p:spPr>
          <a:xfrm>
            <a:off x="-1105422" y="5792897"/>
            <a:ext cx="4268244" cy="52051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9" name="Freeform 4"/>
          <p:cNvSpPr/>
          <p:nvPr/>
        </p:nvSpPr>
        <p:spPr>
          <a:xfrm rot="107392">
            <a:off x="1646011" y="2840914"/>
            <a:ext cx="5872730" cy="59039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0" name="Freeform 8"/>
          <p:cNvSpPr/>
          <p:nvPr/>
        </p:nvSpPr>
        <p:spPr>
          <a:xfrm rot="6155389">
            <a:off x="6192215" y="7389776"/>
            <a:ext cx="3181079" cy="143148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1" name="TextBox 9"/>
          <p:cNvSpPr txBox="1"/>
          <p:nvPr/>
        </p:nvSpPr>
        <p:spPr>
          <a:xfrm>
            <a:off x="3805442" y="31347"/>
            <a:ext cx="10677116" cy="1111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500"/>
              </a:lnSpc>
              <a:defRPr sz="8500">
                <a:solidFill>
                  <a:srgbClr val="F5F5F3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</a:lstStyle>
          <a:p>
            <a:pPr/>
            <a:r>
              <a:t>Technologies Used</a:t>
            </a:r>
          </a:p>
        </p:txBody>
      </p:sp>
      <p:sp>
        <p:nvSpPr>
          <p:cNvPr id="152" name="TextBox 10"/>
          <p:cNvSpPr txBox="1"/>
          <p:nvPr/>
        </p:nvSpPr>
        <p:spPr>
          <a:xfrm>
            <a:off x="10075974" y="1828349"/>
            <a:ext cx="7586521" cy="9472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ts val="4400"/>
              </a:lnSpc>
              <a:defRPr sz="29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</a:p>
          <a:p>
            <a:pPr marL="387684" indent="-387684">
              <a:lnSpc>
                <a:spcPts val="4400"/>
              </a:lnSpc>
              <a:buSzPct val="100000"/>
              <a:buAutoNum type="arabicPeriod" startAt="1"/>
              <a:defRPr sz="29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Frontend Development:</a:t>
            </a:r>
            <a:br/>
            <a:r>
              <a:t> - HTML5, CSS3, JavaScript</a:t>
            </a:r>
          </a:p>
          <a:p>
            <a:pPr>
              <a:lnSpc>
                <a:spcPts val="4400"/>
              </a:lnSpc>
              <a:defRPr sz="29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</a:p>
          <a:p>
            <a:pPr>
              <a:lnSpc>
                <a:spcPts val="4400"/>
              </a:lnSpc>
              <a:defRPr sz="29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2. Backend Development:</a:t>
            </a:r>
            <a:br/>
            <a:r>
              <a:t>   - Node.js or Java Spring</a:t>
            </a:r>
          </a:p>
          <a:p>
            <a:pPr>
              <a:lnSpc>
                <a:spcPts val="4400"/>
              </a:lnSpc>
              <a:defRPr sz="29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</a:p>
          <a:p>
            <a:pPr>
              <a:lnSpc>
                <a:spcPts val="4400"/>
              </a:lnSpc>
              <a:defRPr sz="29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3. Search Engine Integration:</a:t>
            </a:r>
          </a:p>
          <a:p>
            <a:pPr>
              <a:lnSpc>
                <a:spcPts val="4400"/>
              </a:lnSpc>
              <a:defRPr sz="29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   - Elastic-search</a:t>
            </a:r>
          </a:p>
          <a:p>
            <a:pPr algn="r">
              <a:lnSpc>
                <a:spcPts val="4400"/>
              </a:lnSpc>
              <a:defRPr sz="29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</a:p>
          <a:p>
            <a:pPr>
              <a:lnSpc>
                <a:spcPts val="4400"/>
              </a:lnSpc>
              <a:defRPr sz="29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4. Categorisation and Sorting:</a:t>
            </a:r>
          </a:p>
          <a:p>
            <a:pPr>
              <a:lnSpc>
                <a:spcPts val="4400"/>
              </a:lnSpc>
              <a:defRPr sz="29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   - Efficient data modelling and indexing</a:t>
            </a:r>
          </a:p>
          <a:p>
            <a:pPr>
              <a:lnSpc>
                <a:spcPts val="4400"/>
              </a:lnSpc>
              <a:defRPr sz="29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</a:p>
          <a:p>
            <a:pPr>
              <a:lnSpc>
                <a:spcPts val="4400"/>
              </a:lnSpc>
              <a:defRPr sz="29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5. Authentication and Authorisation:</a:t>
            </a:r>
          </a:p>
          <a:p>
            <a:pPr>
              <a:lnSpc>
                <a:spcPts val="4400"/>
              </a:lnSpc>
              <a:defRPr sz="29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  <a:r>
              <a:t>   - JSON Web Token (JWT)</a:t>
            </a:r>
          </a:p>
          <a:p>
            <a:pPr>
              <a:lnSpc>
                <a:spcPts val="4400"/>
              </a:lnSpc>
              <a:defRPr sz="2900">
                <a:solidFill>
                  <a:srgbClr val="F5F5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defRPr>
            </a:pP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78801" y="3723940"/>
            <a:ext cx="6895357" cy="3761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6" name="Freeform 3"/>
          <p:cNvSpPr/>
          <p:nvPr/>
        </p:nvSpPr>
        <p:spPr>
          <a:xfrm>
            <a:off x="-1341121" y="-1539347"/>
            <a:ext cx="6641081" cy="66828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7" name="Freeform 5"/>
          <p:cNvSpPr/>
          <p:nvPr/>
        </p:nvSpPr>
        <p:spPr>
          <a:xfrm>
            <a:off x="993631" y="3518298"/>
            <a:ext cx="3535028" cy="4287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77" y="21600"/>
                </a:moveTo>
                <a:lnTo>
                  <a:pt x="2323" y="21600"/>
                </a:lnTo>
                <a:cubicBezTo>
                  <a:pt x="1043" y="21600"/>
                  <a:pt x="0" y="20740"/>
                  <a:pt x="0" y="19685"/>
                </a:cubicBezTo>
                <a:lnTo>
                  <a:pt x="0" y="1915"/>
                </a:lnTo>
                <a:cubicBezTo>
                  <a:pt x="0" y="860"/>
                  <a:pt x="1043" y="0"/>
                  <a:pt x="2323" y="0"/>
                </a:cubicBezTo>
                <a:lnTo>
                  <a:pt x="19277" y="0"/>
                </a:lnTo>
                <a:cubicBezTo>
                  <a:pt x="20557" y="0"/>
                  <a:pt x="21600" y="860"/>
                  <a:pt x="21600" y="1915"/>
                </a:cubicBezTo>
                <a:lnTo>
                  <a:pt x="21600" y="19685"/>
                </a:lnTo>
                <a:cubicBezTo>
                  <a:pt x="21600" y="20740"/>
                  <a:pt x="20557" y="21600"/>
                  <a:pt x="19277" y="21600"/>
                </a:cubicBezTo>
                <a:close/>
              </a:path>
            </a:pathLst>
          </a:custGeom>
          <a:solidFill>
            <a:srgbClr val="2E2D2D">
              <a:alpha val="6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8" name="Freeform 9"/>
          <p:cNvSpPr/>
          <p:nvPr/>
        </p:nvSpPr>
        <p:spPr>
          <a:xfrm>
            <a:off x="7366090" y="3518298"/>
            <a:ext cx="3535028" cy="4287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77" y="21600"/>
                </a:moveTo>
                <a:lnTo>
                  <a:pt x="2323" y="21600"/>
                </a:lnTo>
                <a:cubicBezTo>
                  <a:pt x="1043" y="21600"/>
                  <a:pt x="0" y="20740"/>
                  <a:pt x="0" y="19685"/>
                </a:cubicBezTo>
                <a:lnTo>
                  <a:pt x="0" y="1915"/>
                </a:lnTo>
                <a:cubicBezTo>
                  <a:pt x="0" y="860"/>
                  <a:pt x="1043" y="0"/>
                  <a:pt x="2323" y="0"/>
                </a:cubicBezTo>
                <a:lnTo>
                  <a:pt x="19277" y="0"/>
                </a:lnTo>
                <a:cubicBezTo>
                  <a:pt x="20557" y="0"/>
                  <a:pt x="21600" y="860"/>
                  <a:pt x="21600" y="1915"/>
                </a:cubicBezTo>
                <a:lnTo>
                  <a:pt x="21600" y="19685"/>
                </a:lnTo>
                <a:cubicBezTo>
                  <a:pt x="21600" y="20740"/>
                  <a:pt x="20557" y="21600"/>
                  <a:pt x="19277" y="21600"/>
                </a:cubicBezTo>
                <a:close/>
              </a:path>
            </a:pathLst>
          </a:custGeom>
          <a:solidFill>
            <a:srgbClr val="2E2D2D">
              <a:alpha val="6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9" name="Freeform 13"/>
          <p:cNvSpPr/>
          <p:nvPr/>
        </p:nvSpPr>
        <p:spPr>
          <a:xfrm>
            <a:off x="12967249" y="3518298"/>
            <a:ext cx="3535027" cy="4287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77" y="21600"/>
                </a:moveTo>
                <a:lnTo>
                  <a:pt x="2323" y="21600"/>
                </a:lnTo>
                <a:cubicBezTo>
                  <a:pt x="1043" y="21600"/>
                  <a:pt x="0" y="20740"/>
                  <a:pt x="0" y="19685"/>
                </a:cubicBezTo>
                <a:lnTo>
                  <a:pt x="0" y="1915"/>
                </a:lnTo>
                <a:cubicBezTo>
                  <a:pt x="0" y="860"/>
                  <a:pt x="1043" y="0"/>
                  <a:pt x="2323" y="0"/>
                </a:cubicBezTo>
                <a:lnTo>
                  <a:pt x="19277" y="0"/>
                </a:lnTo>
                <a:cubicBezTo>
                  <a:pt x="20557" y="0"/>
                  <a:pt x="21600" y="860"/>
                  <a:pt x="21600" y="1915"/>
                </a:cubicBezTo>
                <a:lnTo>
                  <a:pt x="21600" y="19685"/>
                </a:lnTo>
                <a:cubicBezTo>
                  <a:pt x="21600" y="20740"/>
                  <a:pt x="20557" y="21600"/>
                  <a:pt x="19277" y="21600"/>
                </a:cubicBezTo>
                <a:close/>
              </a:path>
            </a:pathLst>
          </a:custGeom>
          <a:solidFill>
            <a:srgbClr val="2E2D2D">
              <a:alpha val="6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0" name="TextBox 20"/>
          <p:cNvSpPr txBox="1"/>
          <p:nvPr/>
        </p:nvSpPr>
        <p:spPr>
          <a:xfrm>
            <a:off x="3319799" y="1171575"/>
            <a:ext cx="11648401" cy="1046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000"/>
              </a:lnSpc>
              <a:defRPr sz="8000">
                <a:solidFill>
                  <a:srgbClr val="FFBD59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</a:lstStyle>
          <a:p>
            <a:pPr/>
            <a:r>
              <a:t>The Team:REX</a:t>
            </a:r>
          </a:p>
        </p:txBody>
      </p:sp>
      <p:sp>
        <p:nvSpPr>
          <p:cNvPr id="161" name="TextBox 21"/>
          <p:cNvSpPr txBox="1"/>
          <p:nvPr/>
        </p:nvSpPr>
        <p:spPr>
          <a:xfrm>
            <a:off x="1569580" y="5728412"/>
            <a:ext cx="2687925" cy="876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400"/>
              </a:lnSpc>
              <a:defRPr sz="3400">
                <a:solidFill>
                  <a:srgbClr val="FFBD59"/>
                </a:solidFill>
                <a:latin typeface="Garet Bold"/>
                <a:ea typeface="Garet Bold"/>
                <a:cs typeface="Garet Bold"/>
                <a:sym typeface="Garet Bold"/>
              </a:defRPr>
            </a:lvl1pPr>
          </a:lstStyle>
          <a:p>
            <a:pPr/>
            <a:r>
              <a:t>RAYAN MOHAMMED</a:t>
            </a:r>
          </a:p>
        </p:txBody>
      </p:sp>
      <p:sp>
        <p:nvSpPr>
          <p:cNvPr id="162" name="TextBox 22"/>
          <p:cNvSpPr txBox="1"/>
          <p:nvPr/>
        </p:nvSpPr>
        <p:spPr>
          <a:xfrm>
            <a:off x="1831546" y="6827187"/>
            <a:ext cx="1859199" cy="575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300"/>
              </a:lnSpc>
              <a:defRPr spc="341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defRPr>
            </a:pPr>
            <a:r>
              <a:t>     LEAD </a:t>
            </a:r>
          </a:p>
          <a:p>
            <a:pPr>
              <a:lnSpc>
                <a:spcPts val="2300"/>
              </a:lnSpc>
              <a:defRPr spc="341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defRPr>
            </a:pPr>
            <a:r>
              <a:t>DEVELOPER</a:t>
            </a:r>
          </a:p>
        </p:txBody>
      </p:sp>
      <p:sp>
        <p:nvSpPr>
          <p:cNvPr id="163" name="TextBox 23"/>
          <p:cNvSpPr txBox="1"/>
          <p:nvPr/>
        </p:nvSpPr>
        <p:spPr>
          <a:xfrm>
            <a:off x="7800037" y="5944312"/>
            <a:ext cx="2687926" cy="444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400"/>
              </a:lnSpc>
              <a:defRPr sz="3400">
                <a:solidFill>
                  <a:srgbClr val="FFBD59"/>
                </a:solidFill>
                <a:latin typeface="Garet Bold"/>
                <a:ea typeface="Garet Bold"/>
                <a:cs typeface="Garet Bold"/>
                <a:sym typeface="Garet Bold"/>
              </a:defRPr>
            </a:lvl1pPr>
          </a:lstStyle>
          <a:p>
            <a:pPr/>
            <a:r>
              <a:t>JOEL SINO</a:t>
            </a:r>
          </a:p>
        </p:txBody>
      </p:sp>
      <p:sp>
        <p:nvSpPr>
          <p:cNvPr id="164" name="TextBox 24"/>
          <p:cNvSpPr txBox="1"/>
          <p:nvPr/>
        </p:nvSpPr>
        <p:spPr>
          <a:xfrm>
            <a:off x="8224530" y="6823223"/>
            <a:ext cx="2489031" cy="575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pc="341" sz="17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defRPr>
            </a:lvl1pPr>
          </a:lstStyle>
          <a:p>
            <a:pPr/>
            <a:r>
              <a:t>     CODE DEVELOPER</a:t>
            </a:r>
          </a:p>
        </p:txBody>
      </p:sp>
      <p:sp>
        <p:nvSpPr>
          <p:cNvPr id="165" name="TextBox 25"/>
          <p:cNvSpPr txBox="1"/>
          <p:nvPr/>
        </p:nvSpPr>
        <p:spPr>
          <a:xfrm>
            <a:off x="13678212" y="6033175"/>
            <a:ext cx="2586321" cy="876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400"/>
              </a:lnSpc>
              <a:defRPr sz="3400">
                <a:solidFill>
                  <a:srgbClr val="FFBD59"/>
                </a:solidFill>
                <a:latin typeface="Garet Bold"/>
                <a:ea typeface="Garet Bold"/>
                <a:cs typeface="Garet Bold"/>
                <a:sym typeface="Garet Bold"/>
              </a:defRPr>
            </a:lvl1pPr>
          </a:lstStyle>
          <a:p>
            <a:pPr/>
            <a:r>
              <a:t>ABHISHEK BIJU</a:t>
            </a:r>
          </a:p>
        </p:txBody>
      </p:sp>
      <p:sp>
        <p:nvSpPr>
          <p:cNvPr id="166" name="TextBox 27"/>
          <p:cNvSpPr txBox="1"/>
          <p:nvPr/>
        </p:nvSpPr>
        <p:spPr>
          <a:xfrm>
            <a:off x="13490247" y="7141489"/>
            <a:ext cx="2489031" cy="283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pc="341" sz="17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defRPr>
            </a:lvl1pPr>
          </a:lstStyle>
          <a:p>
            <a:pPr/>
            <a:r>
              <a:t>DOCUMENTATION</a:t>
            </a:r>
          </a:p>
        </p:txBody>
      </p:sp>
      <p:sp>
        <p:nvSpPr>
          <p:cNvPr id="167" name="Circle"/>
          <p:cNvSpPr/>
          <p:nvPr/>
        </p:nvSpPr>
        <p:spPr>
          <a:xfrm>
            <a:off x="1917959" y="3835733"/>
            <a:ext cx="1270001" cy="127000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0891" y="3745677"/>
            <a:ext cx="1444136" cy="1450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009704" y="3858257"/>
            <a:ext cx="1454145" cy="1450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70704" y="3818290"/>
            <a:ext cx="1525801" cy="1530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3" name="Freeform 3"/>
          <p:cNvSpPr/>
          <p:nvPr/>
        </p:nvSpPr>
        <p:spPr>
          <a:xfrm>
            <a:off x="0" y="0"/>
            <a:ext cx="18288000" cy="427301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4" name="TextBox 4"/>
          <p:cNvSpPr txBox="1"/>
          <p:nvPr/>
        </p:nvSpPr>
        <p:spPr>
          <a:xfrm>
            <a:off x="4481988" y="5758247"/>
            <a:ext cx="10532561" cy="54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300"/>
              </a:lnSpc>
              <a:defRPr spc="1152" sz="3600">
                <a:solidFill>
                  <a:srgbClr val="FFBD59"/>
                </a:solidFill>
                <a:latin typeface="Garet"/>
                <a:ea typeface="Garet"/>
                <a:cs typeface="Garet"/>
                <a:sym typeface="Garet"/>
              </a:defRPr>
            </a:lvl1pPr>
          </a:lstStyle>
          <a:p>
            <a:pPr/>
            <a:r>
              <a:t>HACKTOBER FEST</a:t>
            </a:r>
          </a:p>
        </p:txBody>
      </p:sp>
      <p:sp>
        <p:nvSpPr>
          <p:cNvPr id="175" name="TextBox 5"/>
          <p:cNvSpPr txBox="1"/>
          <p:nvPr/>
        </p:nvSpPr>
        <p:spPr>
          <a:xfrm>
            <a:off x="2510201" y="3613546"/>
            <a:ext cx="13267598" cy="1813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4400"/>
              </a:lnSpc>
              <a:defRPr sz="1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